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7" r:id="rId10"/>
    <p:sldId id="294" r:id="rId11"/>
    <p:sldId id="264" r:id="rId12"/>
    <p:sldId id="265" r:id="rId13"/>
    <p:sldId id="295" r:id="rId14"/>
    <p:sldId id="266" r:id="rId15"/>
    <p:sldId id="287" r:id="rId16"/>
    <p:sldId id="268" r:id="rId17"/>
    <p:sldId id="269" r:id="rId18"/>
    <p:sldId id="296" r:id="rId19"/>
    <p:sldId id="270" r:id="rId20"/>
    <p:sldId id="274" r:id="rId21"/>
    <p:sldId id="272" r:id="rId22"/>
    <p:sldId id="288" r:id="rId23"/>
    <p:sldId id="273" r:id="rId24"/>
    <p:sldId id="271" r:id="rId25"/>
    <p:sldId id="275" r:id="rId26"/>
    <p:sldId id="276" r:id="rId27"/>
    <p:sldId id="277" r:id="rId28"/>
    <p:sldId id="278" r:id="rId29"/>
    <p:sldId id="279" r:id="rId30"/>
    <p:sldId id="280" r:id="rId31"/>
    <p:sldId id="290" r:id="rId32"/>
    <p:sldId id="281" r:id="rId33"/>
    <p:sldId id="291" r:id="rId34"/>
    <p:sldId id="297" r:id="rId35"/>
    <p:sldId id="293" r:id="rId36"/>
    <p:sldId id="286" r:id="rId37"/>
    <p:sldId id="283" r:id="rId38"/>
    <p:sldId id="284" r:id="rId39"/>
    <p:sldId id="292" r:id="rId40"/>
    <p:sldId id="285" r:id="rId41"/>
    <p:sldId id="303" r:id="rId42"/>
    <p:sldId id="298" r:id="rId43"/>
    <p:sldId id="299" r:id="rId44"/>
    <p:sldId id="300" r:id="rId45"/>
    <p:sldId id="301" r:id="rId46"/>
    <p:sldId id="302" r:id="rId47"/>
    <p:sldId id="304" r:id="rId4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3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D4B68F-5920-4D05-AAE8-92D08BD24978}" type="datetimeFigureOut">
              <a:rPr lang="ru-RU" smtClean="0"/>
              <a:pPr/>
              <a:t>27.05.2016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F0BAB-132F-47A5-8388-FD61D21A4B7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D4B68F-5920-4D05-AAE8-92D08BD24978}" type="datetimeFigureOut">
              <a:rPr lang="ru-RU" smtClean="0"/>
              <a:pPr/>
              <a:t>27.05.2016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F0BAB-132F-47A5-8388-FD61D21A4B7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D4B68F-5920-4D05-AAE8-92D08BD24978}" type="datetimeFigureOut">
              <a:rPr lang="ru-RU" smtClean="0"/>
              <a:pPr/>
              <a:t>27.05.2016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F0BAB-132F-47A5-8388-FD61D21A4B7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D4B68F-5920-4D05-AAE8-92D08BD24978}" type="datetimeFigureOut">
              <a:rPr lang="ru-RU" smtClean="0"/>
              <a:pPr/>
              <a:t>27.05.2016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F0BAB-132F-47A5-8388-FD61D21A4B7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D4B68F-5920-4D05-AAE8-92D08BD24978}" type="datetimeFigureOut">
              <a:rPr lang="ru-RU" smtClean="0"/>
              <a:pPr/>
              <a:t>27.05.2016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F0BAB-132F-47A5-8388-FD61D21A4B7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D4B68F-5920-4D05-AAE8-92D08BD24978}" type="datetimeFigureOut">
              <a:rPr lang="ru-RU" smtClean="0"/>
              <a:pPr/>
              <a:t>27.05.2016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F0BAB-132F-47A5-8388-FD61D21A4B7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D4B68F-5920-4D05-AAE8-92D08BD24978}" type="datetimeFigureOut">
              <a:rPr lang="ru-RU" smtClean="0"/>
              <a:pPr/>
              <a:t>27.05.2016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F0BAB-132F-47A5-8388-FD61D21A4B7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D4B68F-5920-4D05-AAE8-92D08BD24978}" type="datetimeFigureOut">
              <a:rPr lang="ru-RU" smtClean="0"/>
              <a:pPr/>
              <a:t>27.05.2016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F0BAB-132F-47A5-8388-FD61D21A4B7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D4B68F-5920-4D05-AAE8-92D08BD24978}" type="datetimeFigureOut">
              <a:rPr lang="ru-RU" smtClean="0"/>
              <a:pPr/>
              <a:t>27.05.2016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F0BAB-132F-47A5-8388-FD61D21A4B7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D4B68F-5920-4D05-AAE8-92D08BD24978}" type="datetimeFigureOut">
              <a:rPr lang="ru-RU" smtClean="0"/>
              <a:pPr/>
              <a:t>27.05.2016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F0BAB-132F-47A5-8388-FD61D21A4B7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D4B68F-5920-4D05-AAE8-92D08BD24978}" type="datetimeFigureOut">
              <a:rPr lang="ru-RU" smtClean="0"/>
              <a:pPr/>
              <a:t>27.05.2016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F0BAB-132F-47A5-8388-FD61D21A4B7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D4B68F-5920-4D05-AAE8-92D08BD24978}" type="datetimeFigureOut">
              <a:rPr lang="ru-RU" smtClean="0"/>
              <a:pPr/>
              <a:t>27.05.2016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8F0BAB-132F-47A5-8388-FD61D21A4B79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0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2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4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6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6.jpe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http://urokivshkole.ru/wp-content/uploads/2012/10/fon_pp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7737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2204864"/>
            <a:ext cx="7772400" cy="1296144"/>
          </a:xfrm>
        </p:spPr>
        <p:txBody>
          <a:bodyPr>
            <a:normAutofit fontScale="90000"/>
          </a:bodyPr>
          <a:lstStyle/>
          <a:p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47664" y="4365104"/>
            <a:ext cx="6400800" cy="288032"/>
          </a:xfrm>
        </p:spPr>
        <p:txBody>
          <a:bodyPr>
            <a:normAutofit fontScale="47500" lnSpcReduction="20000"/>
          </a:bodyPr>
          <a:lstStyle/>
          <a:p>
            <a:endParaRPr lang="ru-RU" dirty="0" smtClean="0"/>
          </a:p>
        </p:txBody>
      </p:sp>
      <p:sp>
        <p:nvSpPr>
          <p:cNvPr id="4" name="Прямоугольник 3"/>
          <p:cNvSpPr/>
          <p:nvPr/>
        </p:nvSpPr>
        <p:spPr>
          <a:xfrm>
            <a:off x="2286000" y="4581128"/>
            <a:ext cx="631844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  <a:p>
            <a:pPr algn="r"/>
            <a:r>
              <a:rPr lang="ru-RU" dirty="0"/>
              <a:t> </a:t>
            </a:r>
            <a:r>
              <a:rPr lang="ru-RU" b="1" i="1" dirty="0"/>
              <a:t>Подготовила воспитатель первой</a:t>
            </a:r>
          </a:p>
          <a:p>
            <a:pPr algn="r"/>
            <a:r>
              <a:rPr lang="ru-RU" b="1" i="1" dirty="0"/>
              <a:t>квалификационной категории</a:t>
            </a:r>
          </a:p>
          <a:p>
            <a:pPr algn="r"/>
            <a:r>
              <a:rPr lang="ru-RU" b="1" i="1" dirty="0" smtClean="0"/>
              <a:t>Ботнарь Н.В.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67544" y="188641"/>
            <a:ext cx="80648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Муниципальное бюджетное дошкольное образовательное учреждение Собинского района детский сад №5 «8 Марта»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95536" y="1844824"/>
            <a:ext cx="8136904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0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Развитие мелкой моторики рук  у детей 2-3 лет.</a:t>
            </a:r>
            <a:endParaRPr lang="ru-RU" sz="40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123728" y="3284984"/>
            <a:ext cx="4536503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800" b="1" cap="none" spc="50" dirty="0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Консультация для родителей </a:t>
            </a:r>
            <a:endParaRPr lang="ru-RU" sz="2800" b="1" cap="none" spc="50" dirty="0">
              <a:ln w="11430"/>
              <a:solidFill>
                <a:srgbClr val="0070C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urokivshkole.ru/wp-content/uploads/2012/10/fon_pp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77370" cy="6858000"/>
          </a:xfrm>
          <a:prstGeom prst="rect">
            <a:avLst/>
          </a:prstGeom>
          <a:noFill/>
        </p:spPr>
      </p:pic>
      <p:pic>
        <p:nvPicPr>
          <p:cNvPr id="7" name="Содержимое 6" descr="P1160793.JPG"/>
          <p:cNvPicPr>
            <a:picLocks noGrp="1" noChangeAspect="1"/>
          </p:cNvPicPr>
          <p:nvPr>
            <p:ph sz="half" idx="4294967295"/>
          </p:nvPr>
        </p:nvPicPr>
        <p:blipFill>
          <a:blip r:embed="rId3" cstate="print"/>
          <a:stretch>
            <a:fillRect/>
          </a:stretch>
        </p:blipFill>
        <p:spPr>
          <a:xfrm>
            <a:off x="3923928" y="404664"/>
            <a:ext cx="4896544" cy="36724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Содержимое 5" descr="P1160791.JPG"/>
          <p:cNvPicPr>
            <a:picLocks noGrp="1" noChangeAspect="1"/>
          </p:cNvPicPr>
          <p:nvPr>
            <p:ph sz="half" idx="4294967295"/>
          </p:nvPr>
        </p:nvPicPr>
        <p:blipFill>
          <a:blip r:embed="rId4" cstate="print"/>
          <a:stretch>
            <a:fillRect/>
          </a:stretch>
        </p:blipFill>
        <p:spPr>
          <a:xfrm>
            <a:off x="251520" y="2204864"/>
            <a:ext cx="4824536" cy="36184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urokivshkole.ru/wp-content/uploads/2012/10/fon_pp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77370" cy="6858000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395536" y="1268760"/>
            <a:ext cx="396044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Детский фольклор дает возможность уже на ранних этапах жизни ребенка приобщить к народной поэзии. Благодаря этому еще задолго до ознакомления со сказками и другими крупными жанрами русского фольклора на материале детского фольклора у малышей формируется внутренняя готовность к восприятию наших истоков – русской народной культуры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11560" y="727760"/>
            <a:ext cx="770485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3200" b="1" u="sng" dirty="0" smtClean="0">
                <a:solidFill>
                  <a:srgbClr val="FF0000"/>
                </a:solidFill>
              </a:rPr>
              <a:t>Пальчиковые игры</a:t>
            </a:r>
            <a:endParaRPr lang="ru-RU" sz="3200" b="1" u="sng" dirty="0">
              <a:solidFill>
                <a:srgbClr val="FF0000"/>
              </a:solidFill>
            </a:endParaRPr>
          </a:p>
        </p:txBody>
      </p:sp>
      <p:pic>
        <p:nvPicPr>
          <p:cNvPr id="7" name="Содержимое 6" descr="P1160788.JPG"/>
          <p:cNvPicPr>
            <a:picLocks noGrp="1" noChangeAspect="1"/>
          </p:cNvPicPr>
          <p:nvPr>
            <p:ph idx="4294967295"/>
          </p:nvPr>
        </p:nvPicPr>
        <p:blipFill>
          <a:blip r:embed="rId3" cstate="print"/>
          <a:stretch>
            <a:fillRect/>
          </a:stretch>
        </p:blipFill>
        <p:spPr>
          <a:xfrm>
            <a:off x="4139952" y="2240843"/>
            <a:ext cx="4655691" cy="34925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urokivshkole.ru/wp-content/uploads/2012/10/fon_pp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77370" cy="6858000"/>
          </a:xfrm>
          <a:prstGeom prst="rect">
            <a:avLst/>
          </a:prstGeom>
          <a:noFill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Мы  капусту рубим, рубим,</a:t>
            </a:r>
            <a:br>
              <a:rPr lang="ru-RU" sz="22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Мы морковку трем, трем,</a:t>
            </a:r>
            <a:br>
              <a:rPr lang="ru-RU" sz="22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Мы капусту солим, солим,</a:t>
            </a:r>
            <a:br>
              <a:rPr lang="ru-RU" sz="22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Мы капусту жмем, жмем. </a:t>
            </a:r>
            <a:br>
              <a:rPr lang="ru-RU" sz="22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А потом мы в рот кладем.</a:t>
            </a:r>
            <a:br>
              <a:rPr lang="ru-RU" sz="22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 err="1" smtClean="0">
                <a:latin typeface="Times New Roman" pitchFamily="18" charset="0"/>
                <a:cs typeface="Times New Roman" pitchFamily="18" charset="0"/>
              </a:rPr>
              <a:t>Ам-Ам-Ам</a:t>
            </a: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 и съели.</a:t>
            </a:r>
            <a:endParaRPr lang="ru-RU" sz="2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Содержимое 6" descr="P1160783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323528" y="2348880"/>
            <a:ext cx="4824536" cy="36184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Содержимое 7" descr="P1160789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4211960" y="260648"/>
            <a:ext cx="4704523" cy="35283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://urokivshkole.ru/wp-content/uploads/2012/10/fon_pp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77370" cy="6858000"/>
          </a:xfrm>
          <a:prstGeom prst="rect">
            <a:avLst/>
          </a:prstGeom>
          <a:noFill/>
        </p:spPr>
      </p:pic>
      <p:pic>
        <p:nvPicPr>
          <p:cNvPr id="5" name="Содержимое 4" descr="P1160787.JPG"/>
          <p:cNvPicPr>
            <a:picLocks noGrp="1" noChangeAspect="1"/>
          </p:cNvPicPr>
          <p:nvPr>
            <p:ph sz="half" idx="4294967295"/>
          </p:nvPr>
        </p:nvPicPr>
        <p:blipFill>
          <a:blip r:embed="rId3" cstate="print"/>
          <a:stretch>
            <a:fillRect/>
          </a:stretch>
        </p:blipFill>
        <p:spPr>
          <a:xfrm>
            <a:off x="0" y="260350"/>
            <a:ext cx="5087938" cy="38163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Содержимое 5" descr="P1160785.JPG"/>
          <p:cNvPicPr>
            <a:picLocks noGrp="1" noChangeAspect="1"/>
          </p:cNvPicPr>
          <p:nvPr>
            <p:ph sz="half" idx="4294967295"/>
          </p:nvPr>
        </p:nvPicPr>
        <p:blipFill>
          <a:blip r:embed="rId4" cstate="print"/>
          <a:stretch>
            <a:fillRect/>
          </a:stretch>
        </p:blipFill>
        <p:spPr>
          <a:xfrm>
            <a:off x="4286250" y="2565400"/>
            <a:ext cx="4857750" cy="36433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urokivshkole.ru/wp-content/uploads/2012/10/fon_pp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77370" cy="6858000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395536" y="889844"/>
            <a:ext cx="835292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rgbClr val="FF0000"/>
                </a:solidFill>
              </a:rPr>
              <a:t> </a:t>
            </a:r>
            <a:endParaRPr lang="ru-RU" sz="2800" b="1" u="sng" dirty="0">
              <a:solidFill>
                <a:srgbClr val="FF0000"/>
              </a:solidFill>
            </a:endParaRPr>
          </a:p>
          <a:p>
            <a:r>
              <a:rPr lang="ru-RU" sz="2800" b="1" i="1" u="sng" dirty="0" smtClean="0">
                <a:solidFill>
                  <a:srgbClr val="FF0000"/>
                </a:solidFill>
              </a:rPr>
              <a:t>Рисование-</a:t>
            </a:r>
            <a:r>
              <a:rPr lang="ru-RU" b="1" i="1" u="sng" dirty="0" smtClean="0"/>
              <a:t>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способствует развитию эмоциональной отзывчивости, воспитанию чувства прекрасного; развитию воображения, самостоятельности, настойчивости, аккуратности, трудолюбия, умению доводить работу до конца; формированию изобразительных умений и навыков. Рисование способствует развитию зрительно-двигательной координации, совершенствуется мелкая моторика кисти и пальцев рук.</a:t>
            </a:r>
          </a:p>
          <a:p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b="1" i="1" u="sng" dirty="0" smtClean="0">
                <a:solidFill>
                  <a:srgbClr val="FF0000"/>
                </a:solidFill>
              </a:rPr>
              <a:t>Лепка -</a:t>
            </a:r>
            <a:r>
              <a:rPr lang="ru-RU" b="1" i="1" u="sng" dirty="0" smtClean="0"/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развивает творчество, мелкую моторику рук, пространственное мышление, понятие о цвете, форме предметов и, кроме того, благотворно влияет на нервную систему</a:t>
            </a:r>
            <a:r>
              <a:rPr lang="ru-RU" i="1" u="sng" dirty="0" smtClean="0"/>
              <a:t>. </a:t>
            </a:r>
            <a:r>
              <a:rPr lang="ru-RU" sz="1400" i="1" u="sng" dirty="0" smtClean="0"/>
              <a:t>(Со следующего года)</a:t>
            </a:r>
            <a:endParaRPr lang="ru-RU" sz="14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992188" y="378510"/>
            <a:ext cx="76122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36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Изобразительная  деятельность</a:t>
            </a:r>
            <a:endParaRPr lang="ru-RU" sz="36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urokivshkole.ru/wp-content/uploads/2012/10/fon_pp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3370" y="0"/>
            <a:ext cx="9177370" cy="6858000"/>
          </a:xfrm>
          <a:prstGeom prst="rect">
            <a:avLst/>
          </a:prstGeom>
          <a:noFill/>
        </p:spPr>
      </p:pic>
      <p:pic>
        <p:nvPicPr>
          <p:cNvPr id="1026" name="Picture 2" descr="C:\Users\Пользователь\Desktop\САДИК\Фото детский сад\группа БОТНАРЬ\Ботнарь рисовалки\DSC_6583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56063" y="2708275"/>
            <a:ext cx="5087937" cy="38163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 descr="C:\Users\Пользователь\Desktop\САДИК\Фото детский сад\группа БОТНАРЬ\Ботнарь Игрушка\IMG_2877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60350"/>
            <a:ext cx="4895850" cy="36734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urokivshkole.ru/wp-content/uploads/2012/10/fon_pp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77370" cy="6858000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323528" y="980729"/>
            <a:ext cx="842493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  <a:p>
            <a:r>
              <a:rPr lang="ru-RU" b="1" u="sng" dirty="0"/>
              <a:t>Игры и прищепками </a:t>
            </a:r>
          </a:p>
          <a:p>
            <a:r>
              <a:rPr lang="ru-RU" dirty="0" smtClean="0"/>
              <a:t>Развивают сенсомоторную координацию, мелкую моторику рук. Цель -научить ребенка самостоятельно прищеплять прищепки. Чтобы игра была интересной для ребенка, можно прикреплять прищепки по тематике (то есть лучики к солнцу, иголки к ежику, дожди к тучке, травку к земле и тому подобное).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39552" y="332656"/>
            <a:ext cx="579298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36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Игры с прищепками </a:t>
            </a:r>
            <a:endParaRPr lang="ru-RU" sz="36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51520" y="2924944"/>
            <a:ext cx="4392488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Чтобы интересней было играть можно использовать разные потешки и стихи:</a:t>
            </a:r>
          </a:p>
          <a:p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Ёжик, ёжик, где гулял?</a:t>
            </a:r>
          </a:p>
          <a:p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Где колючки потерял?</a:t>
            </a:r>
          </a:p>
          <a:p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Ты беги скорей к нам, ёжик. </a:t>
            </a:r>
          </a:p>
          <a:p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Мы сейчас тебе поможем.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Содержимое 7" descr="P1160772.JPG"/>
          <p:cNvPicPr>
            <a:picLocks noGrp="1" noChangeAspect="1"/>
          </p:cNvPicPr>
          <p:nvPr>
            <p:ph idx="4294967295"/>
          </p:nvPr>
        </p:nvPicPr>
        <p:blipFill>
          <a:blip r:embed="rId3" cstate="print"/>
          <a:stretch>
            <a:fillRect/>
          </a:stretch>
        </p:blipFill>
        <p:spPr>
          <a:xfrm>
            <a:off x="4499992" y="2780928"/>
            <a:ext cx="4168775" cy="31273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urokivshkole.ru/wp-content/uploads/2012/10/fon_pp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77370" cy="6858000"/>
          </a:xfrm>
          <a:prstGeom prst="rect">
            <a:avLst/>
          </a:prstGeom>
          <a:noFill/>
        </p:spPr>
      </p:pic>
      <p:pic>
        <p:nvPicPr>
          <p:cNvPr id="10" name="Содержимое 9" descr="P1160769.JPG"/>
          <p:cNvPicPr>
            <a:picLocks noGrp="1" noChangeAspect="1"/>
          </p:cNvPicPr>
          <p:nvPr>
            <p:ph sz="half" idx="4294967295"/>
          </p:nvPr>
        </p:nvPicPr>
        <p:blipFill>
          <a:blip r:embed="rId3" cstate="print"/>
          <a:stretch>
            <a:fillRect/>
          </a:stretch>
        </p:blipFill>
        <p:spPr>
          <a:xfrm>
            <a:off x="4338604" y="1268760"/>
            <a:ext cx="4805396" cy="36040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323528" y="476672"/>
            <a:ext cx="653447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  <a:p>
            <a:endParaRPr lang="ru-RU" b="1" i="1" dirty="0" smtClean="0"/>
          </a:p>
          <a:p>
            <a:r>
              <a:rPr lang="ru-RU" b="1" i="1" dirty="0" smtClean="0"/>
              <a:t>Рыбка</a:t>
            </a:r>
            <a:r>
              <a:rPr lang="ru-RU" b="1" i="1" dirty="0"/>
              <a:t>, рыбка, что грустишь</a:t>
            </a:r>
            <a:r>
              <a:rPr lang="ru-RU" b="1" i="1" dirty="0" smtClean="0"/>
              <a:t>?</a:t>
            </a:r>
          </a:p>
          <a:p>
            <a:r>
              <a:rPr lang="ru-RU" b="1" i="1" dirty="0" smtClean="0"/>
              <a:t>Не </a:t>
            </a:r>
            <a:r>
              <a:rPr lang="ru-RU" b="1" i="1" dirty="0"/>
              <a:t>видать улыбки</a:t>
            </a:r>
            <a:r>
              <a:rPr lang="ru-RU" b="1" i="1" dirty="0" smtClean="0"/>
              <a:t>?</a:t>
            </a:r>
          </a:p>
          <a:p>
            <a:r>
              <a:rPr lang="ru-RU" b="1" i="1" dirty="0" smtClean="0"/>
              <a:t>Без </a:t>
            </a:r>
            <a:r>
              <a:rPr lang="ru-RU" b="1" i="1" dirty="0"/>
              <a:t>хвоста и </a:t>
            </a:r>
            <a:r>
              <a:rPr lang="ru-RU" b="1" i="1" dirty="0" smtClean="0"/>
              <a:t>плавников,</a:t>
            </a:r>
          </a:p>
          <a:p>
            <a:r>
              <a:rPr lang="ru-RU" b="1" i="1" dirty="0" smtClean="0"/>
              <a:t>Не </a:t>
            </a:r>
            <a:r>
              <a:rPr lang="ru-RU" b="1" i="1" dirty="0"/>
              <a:t>бывает рыбки.</a:t>
            </a:r>
            <a:endParaRPr lang="ru-RU" dirty="0"/>
          </a:p>
        </p:txBody>
      </p:sp>
      <p:pic>
        <p:nvPicPr>
          <p:cNvPr id="7" name="Содержимое 6" descr="P1160770.JPG"/>
          <p:cNvPicPr>
            <a:picLocks noGrp="1" noChangeAspect="1"/>
          </p:cNvPicPr>
          <p:nvPr>
            <p:ph sz="half" idx="4294967295"/>
          </p:nvPr>
        </p:nvPicPr>
        <p:blipFill>
          <a:blip r:embed="rId4" cstate="print"/>
          <a:stretch>
            <a:fillRect/>
          </a:stretch>
        </p:blipFill>
        <p:spPr>
          <a:xfrm>
            <a:off x="323528" y="2420888"/>
            <a:ext cx="4704523" cy="35283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urokivshkole.ru/wp-content/uploads/2012/10/fon_pp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3370" y="0"/>
            <a:ext cx="9177370" cy="6858000"/>
          </a:xfrm>
          <a:prstGeom prst="rect">
            <a:avLst/>
          </a:prstGeom>
          <a:noFill/>
        </p:spPr>
      </p:pic>
      <p:pic>
        <p:nvPicPr>
          <p:cNvPr id="7" name="Содержимое 6" descr="P1160763.JPG"/>
          <p:cNvPicPr>
            <a:picLocks noGrp="1" noChangeAspect="1"/>
          </p:cNvPicPr>
          <p:nvPr>
            <p:ph sz="half" idx="4294967295"/>
          </p:nvPr>
        </p:nvPicPr>
        <p:blipFill>
          <a:blip r:embed="rId3" cstate="print"/>
          <a:stretch>
            <a:fillRect/>
          </a:stretch>
        </p:blipFill>
        <p:spPr>
          <a:xfrm>
            <a:off x="3779912" y="1844824"/>
            <a:ext cx="5088565" cy="38164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Содержимое 8" descr="P1160767.JPG"/>
          <p:cNvPicPr>
            <a:picLocks noGrp="1" noChangeAspect="1"/>
          </p:cNvPicPr>
          <p:nvPr>
            <p:ph sz="half" idx="4294967295"/>
          </p:nvPr>
        </p:nvPicPr>
        <p:blipFill>
          <a:blip r:embed="rId4" cstate="print"/>
          <a:stretch>
            <a:fillRect/>
          </a:stretch>
        </p:blipFill>
        <p:spPr>
          <a:xfrm>
            <a:off x="467544" y="3501008"/>
            <a:ext cx="2958480" cy="22188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Содержимое 5" descr="P116076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79511" y="332656"/>
            <a:ext cx="3840427" cy="2880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urokivshkole.ru/wp-content/uploads/2012/10/fon_pp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3370" y="0"/>
            <a:ext cx="9177370" cy="6858000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323528" y="332656"/>
            <a:ext cx="4536504" cy="39395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  <a:p>
            <a:r>
              <a:rPr lang="ru-RU" sz="32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Пуговицы – </a:t>
            </a:r>
            <a:r>
              <a:rPr lang="ru-RU" sz="2000" b="1" dirty="0" smtClean="0"/>
              <a:t>открывают массу возможностей для развития умения сравнивать предметы по цвету и величине. Развивают у детей репродуктивное и творческое воображение, память, творческие способности, зрительно – моторную координацию, глазомер, речь, мелкие движения рук</a:t>
            </a:r>
            <a:r>
              <a:rPr lang="ru-RU" sz="2000" b="1" dirty="0"/>
              <a:t>.</a:t>
            </a:r>
            <a:endParaRPr lang="ru-RU" sz="2000" dirty="0"/>
          </a:p>
        </p:txBody>
      </p:sp>
      <p:pic>
        <p:nvPicPr>
          <p:cNvPr id="3075" name="Picture 3" descr="C:\Users\Пользователь\Desktop\САДИК\Фото детский сад\группа БОТНАРЬ\Ботнарь Игрушка\IMG_2880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2564904"/>
            <a:ext cx="4249738" cy="31861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44208" y="260648"/>
            <a:ext cx="2438772" cy="24387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urokivshkole.ru/wp-content/uploads/2012/10/fon_pp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77370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3275856" y="2924944"/>
            <a:ext cx="5688632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Это происходит потому, что при выполнении мелких движений пальцами рук в кору головного мозга поступают сигналы, которые активизируют клетки мозга, отвечающие за формирование речи ребёнка. Вот почему следует начинать заниматься развитием мелкой моторики с самого раннего возраста. Этим вы будете воздействовать на активные точки, связанные с корой головного мозга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79512" y="404664"/>
            <a:ext cx="6678488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Учёные установили, что уровень развития интеллекта ребёнка находится в прямой зависимости от развития мелкой моторики. Развитие мелкой моторики тесно взаимосвязано с развитием речи в раннем возрасте. Это объясняется тем, что участки мозга, отвечающие за развитие речи и движения пальцев, находятся рядом. Развивая мелкую моторику у детей, мы стимулируем развитие речи.</a:t>
            </a:r>
          </a:p>
        </p:txBody>
      </p:sp>
      <p:pic>
        <p:nvPicPr>
          <p:cNvPr id="39938" name="Picture 2" descr="http://img-fotki.yandex.ru/get/6705/101471266.15/0_175041_217bca15_ori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3284984"/>
            <a:ext cx="3036607" cy="22774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urokivshkole.ru/wp-content/uploads/2012/10/fon_pp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77370" cy="6858000"/>
          </a:xfrm>
          <a:prstGeom prst="rect">
            <a:avLst/>
          </a:prstGeom>
          <a:noFill/>
        </p:spPr>
      </p:pic>
      <p:pic>
        <p:nvPicPr>
          <p:cNvPr id="13" name="Содержимое 8" descr="P116077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7" y="332656"/>
            <a:ext cx="4416491" cy="3312368"/>
          </a:xfrm>
          <a:prstGeom prst="rect">
            <a:avLst/>
          </a:prstGeom>
        </p:spPr>
      </p:pic>
      <p:pic>
        <p:nvPicPr>
          <p:cNvPr id="12" name="Содержимое 11" descr="P1160776.JPG"/>
          <p:cNvPicPr>
            <a:picLocks noGrp="1" noChangeAspect="1"/>
          </p:cNvPicPr>
          <p:nvPr>
            <p:ph sz="half" idx="4294967295"/>
          </p:nvPr>
        </p:nvPicPr>
        <p:blipFill>
          <a:blip r:embed="rId4" cstate="print"/>
          <a:stretch>
            <a:fillRect/>
          </a:stretch>
        </p:blipFill>
        <p:spPr>
          <a:xfrm>
            <a:off x="4860032" y="2924944"/>
            <a:ext cx="4038600" cy="3028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3" descr="C:\Users\Пользователь\Desktop\САДИК\Фото детский сад\группа БОТНАРЬ\Ботнарь Игрушка\IMG_2882.JPG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323528" y="2816900"/>
            <a:ext cx="3888432" cy="2917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Содержимое 6" descr="P1160773.JPG"/>
          <p:cNvPicPr>
            <a:picLocks noGrp="1" noChangeAspect="1"/>
          </p:cNvPicPr>
          <p:nvPr>
            <p:ph sz="half" idx="4294967295"/>
          </p:nvPr>
        </p:nvPicPr>
        <p:blipFill>
          <a:blip r:embed="rId6" cstate="print"/>
          <a:stretch>
            <a:fillRect/>
          </a:stretch>
        </p:blipFill>
        <p:spPr>
          <a:xfrm>
            <a:off x="4860032" y="260648"/>
            <a:ext cx="4032250" cy="30241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urokivshkole.ru/wp-content/uploads/2012/10/fon_pp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77370" cy="6858000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323528" y="404664"/>
            <a:ext cx="8568952" cy="34470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  <a:p>
            <a:r>
              <a:rPr lang="ru-RU" sz="28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Шнуровки - развивают сенсомоторную координацию, мелкую моторику рук</a:t>
            </a:r>
            <a:r>
              <a:rPr lang="ru-RU" sz="28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r>
              <a:rPr lang="ru-RU" dirty="0"/>
              <a:t> </a:t>
            </a:r>
            <a:r>
              <a:rPr lang="ru-RU" dirty="0" smtClean="0"/>
              <a:t>- Развивают пространственное ориентирование, способствуют пониманию понятий «вверху», «</a:t>
            </a:r>
            <a:r>
              <a:rPr lang="ru-RU" dirty="0"/>
              <a:t>внизу</a:t>
            </a:r>
            <a:r>
              <a:rPr lang="ru-RU" dirty="0" smtClean="0"/>
              <a:t>», «</a:t>
            </a:r>
            <a:r>
              <a:rPr lang="ru-RU" dirty="0"/>
              <a:t>справа</a:t>
            </a:r>
            <a:r>
              <a:rPr lang="ru-RU" dirty="0" smtClean="0"/>
              <a:t>», «</a:t>
            </a:r>
            <a:r>
              <a:rPr lang="ru-RU" dirty="0"/>
              <a:t>слева»;</a:t>
            </a:r>
          </a:p>
          <a:p>
            <a:r>
              <a:rPr lang="ru-RU" dirty="0" smtClean="0"/>
              <a:t>- Формируют навыки шнуровки (шнурование, завязывание шнурка на бант</a:t>
            </a:r>
            <a:r>
              <a:rPr lang="ru-RU" dirty="0"/>
              <a:t>);</a:t>
            </a:r>
          </a:p>
          <a:p>
            <a:r>
              <a:rPr lang="ru-RU" dirty="0" smtClean="0"/>
              <a:t>- Способствуют развитию речи</a:t>
            </a:r>
            <a:r>
              <a:rPr lang="ru-RU" dirty="0"/>
              <a:t>;</a:t>
            </a:r>
          </a:p>
          <a:p>
            <a:r>
              <a:rPr lang="ru-RU" dirty="0" smtClean="0"/>
              <a:t>- Развивают творческие способности</a:t>
            </a:r>
            <a:r>
              <a:rPr lang="ru-RU" dirty="0"/>
              <a:t>.</a:t>
            </a:r>
          </a:p>
          <a:p>
            <a:r>
              <a:rPr lang="ru-RU" dirty="0" smtClean="0"/>
              <a:t>В играх со шнурованием так же развивается глазомер, внимание, происходит укрепление пальцев и всей кисти руки (мелкая моторика, а это, в свою очередь, влияет на формирование головного мозга и становления речи</a:t>
            </a:r>
            <a:r>
              <a:rPr lang="ru-RU" dirty="0"/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urokivshkole.ru/wp-content/uploads/2012/10/fon_pp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77370" cy="6858000"/>
          </a:xfrm>
          <a:prstGeom prst="rect">
            <a:avLst/>
          </a:prstGeom>
          <a:noFill/>
        </p:spPr>
      </p:pic>
      <p:pic>
        <p:nvPicPr>
          <p:cNvPr id="5122" name="Picture 2" descr="C:\Users\Пользователь\Desktop\САДИК\Фото детский сад\группа БОТНАРЬ\P1160715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395536" y="548680"/>
            <a:ext cx="5184708" cy="38885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5" name="Picture 5" descr="C:\Users\Пользователь\Desktop\САДИК\Фото детский сад\группа БОТНАРЬ\P1160714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 rot="16788892">
            <a:off x="4585331" y="1343797"/>
            <a:ext cx="4774755" cy="358106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urokivshkole.ru/wp-content/uploads/2012/10/fon_pp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77370" cy="6858000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395536" y="332656"/>
            <a:ext cx="820891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  <a:p>
            <a:r>
              <a:rPr lang="ru-RU" sz="2800" b="1" u="sng" dirty="0" smtClean="0">
                <a:solidFill>
                  <a:srgbClr val="FF0000"/>
                </a:solidFill>
              </a:rPr>
              <a:t>Бусы</a:t>
            </a:r>
          </a:p>
          <a:p>
            <a:endParaRPr lang="ru-RU" sz="2800" b="1" u="sng" dirty="0">
              <a:solidFill>
                <a:srgbClr val="FF0000"/>
              </a:solidFill>
            </a:endParaRPr>
          </a:p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Даже одевание фигурок на шнурок можно превратить в игру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Покормить в начале фруктами любимую игрушку, а потом сделать великолепное украшение на шейку.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 descr="C:\Users\Пользователь\Desktop\САДИК\Фото детский сад\группа БОТНАРЬ\P1160729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1920" y="2276872"/>
            <a:ext cx="4902695" cy="36770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urokivshkole.ru/wp-content/uploads/2012/10/fon_pp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77370" cy="6858000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2267744" y="908721"/>
            <a:ext cx="4572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  <a:p>
            <a:endParaRPr lang="ru-RU" b="1" u="sng" dirty="0"/>
          </a:p>
          <a:p>
            <a:endParaRPr lang="ru-RU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ru-RU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Выкладывание из счетных палочек.</a:t>
            </a:r>
            <a:r>
              <a:rPr lang="ru-RU" b="1" u="sng" dirty="0" smtClean="0"/>
              <a:t/>
            </a:r>
            <a:br>
              <a:rPr lang="ru-RU" b="1" u="sng" dirty="0" smtClean="0"/>
            </a:br>
            <a:endParaRPr lang="ru-RU" dirty="0"/>
          </a:p>
        </p:txBody>
      </p:sp>
      <p:sp>
        <p:nvSpPr>
          <p:cNvPr id="5" name="Подзаголовок 4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algn="l">
              <a:buNone/>
            </a:pPr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Вот квадратик,               треугольник, </a:t>
            </a:r>
          </a:p>
          <a:p>
            <a:pPr algn="l">
              <a:buNone/>
            </a:pPr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Получился </a:t>
            </a:r>
          </a:p>
          <a:p>
            <a:pPr algn="l">
              <a:buNone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              </a:t>
            </a:r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целый домик!</a:t>
            </a:r>
            <a:endParaRPr lang="ru-RU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Содержимое 7" descr="P1160736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3923928" y="1484784"/>
            <a:ext cx="4998707" cy="37490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3568" y="3356992"/>
            <a:ext cx="3195067" cy="21890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urokivshkole.ru/wp-content/uploads/2012/10/fon_pp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77370" cy="6858000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251520" y="332656"/>
            <a:ext cx="889248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ИГРЫ СКРУПАМИ</a:t>
            </a:r>
            <a:endParaRPr lang="ru-RU" sz="24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Очень полезны для развития мелкой моторики игры с крупами. Для игр подойдут горох, чечевица, фасоль разных видов, манка и др.</a:t>
            </a:r>
          </a:p>
          <a:p>
            <a:pPr lvl="1"/>
            <a:r>
              <a:rPr lang="ru-RU" b="1" dirty="0">
                <a:latin typeface="Times New Roman" pitchFamily="18" charset="0"/>
                <a:cs typeface="Times New Roman" pitchFamily="18" charset="0"/>
              </a:rPr>
              <a:t>Пересыпает ложкой горох из одного тазика в другой.</a:t>
            </a:r>
          </a:p>
          <a:p>
            <a:pPr lvl="1"/>
            <a:r>
              <a:rPr lang="ru-RU" b="1" dirty="0">
                <a:latin typeface="Times New Roman" pitchFamily="18" charset="0"/>
                <a:cs typeface="Times New Roman" pitchFamily="18" charset="0"/>
              </a:rPr>
              <a:t>Попробует сделать это вилкой. Объясните ему, почему у него не получилось.</a:t>
            </a:r>
          </a:p>
          <a:p>
            <a:pPr lvl="1"/>
            <a:r>
              <a:rPr lang="ru-RU" b="1" dirty="0">
                <a:latin typeface="Times New Roman" pitchFamily="18" charset="0"/>
                <a:cs typeface="Times New Roman" pitchFamily="18" charset="0"/>
              </a:rPr>
              <a:t>Пересыпает горох стаканчиком, пластиковой бутылочкой (можно взять из под йогурта).</a:t>
            </a:r>
          </a:p>
          <a:p>
            <a:pPr lvl="1"/>
            <a:r>
              <a:rPr lang="ru-RU" b="1" dirty="0">
                <a:latin typeface="Times New Roman" pitchFamily="18" charset="0"/>
                <a:cs typeface="Times New Roman" pitchFamily="18" charset="0"/>
              </a:rPr>
              <a:t>Насыпает горох в бутылочку с узким горлышком.</a:t>
            </a:r>
          </a:p>
          <a:p>
            <a:pPr lvl="1"/>
            <a:r>
              <a:rPr lang="ru-RU" b="1" dirty="0">
                <a:latin typeface="Times New Roman" pitchFamily="18" charset="0"/>
                <a:cs typeface="Times New Roman" pitchFamily="18" charset="0"/>
              </a:rPr>
              <a:t>Насыпает крупу в стаканчик через воронку.</a:t>
            </a:r>
          </a:p>
          <a:p>
            <a:pPr lvl="1"/>
            <a:r>
              <a:rPr lang="ru-RU" b="1" dirty="0">
                <a:latin typeface="Times New Roman" pitchFamily="18" charset="0"/>
                <a:cs typeface="Times New Roman" pitchFamily="18" charset="0"/>
              </a:rPr>
              <a:t>Попробует насыпать горох в глубокую и плоскую (можно взять игрушечную) тарелку.</a:t>
            </a:r>
          </a:p>
          <a:p>
            <a:pPr lvl="1"/>
            <a:r>
              <a:rPr lang="ru-RU" b="1" dirty="0">
                <a:latin typeface="Times New Roman" pitchFamily="18" charset="0"/>
                <a:cs typeface="Times New Roman" pitchFamily="18" charset="0"/>
              </a:rPr>
              <a:t>Попросите его накормить ваших животных -собачке насыпать в глубокую тарелку, а поросёнку -в мелкую.</a:t>
            </a:r>
          </a:p>
          <a:p>
            <a:pPr lvl="1"/>
            <a:r>
              <a:rPr lang="ru-RU" b="1" dirty="0">
                <a:latin typeface="Times New Roman" pitchFamily="18" charset="0"/>
                <a:cs typeface="Times New Roman" pitchFamily="18" charset="0"/>
              </a:rPr>
              <a:t>Попросите насыпать котенку в миску жёлтого цвета, а цыплёнку синего и т.п.</a:t>
            </a:r>
          </a:p>
          <a:p>
            <a:pPr lvl="1"/>
            <a:r>
              <a:rPr lang="ru-RU" b="1" dirty="0">
                <a:latin typeface="Times New Roman" pitchFamily="18" charset="0"/>
                <a:cs typeface="Times New Roman" pitchFamily="18" charset="0"/>
              </a:rPr>
              <a:t>Пересыпает и насыпает горох в ёмкости рукой.</a:t>
            </a:r>
          </a:p>
          <a:p>
            <a:r>
              <a:rPr lang="ru-RU" b="1" i="1" u="sng" dirty="0">
                <a:latin typeface="Times New Roman" pitchFamily="18" charset="0"/>
                <a:cs typeface="Times New Roman" pitchFamily="18" charset="0"/>
              </a:rPr>
              <a:t>Как играть: Дайте ребенку различные ложечки, вилку, стаканчики, баночки, тарелочки</a:t>
            </a:r>
            <a:r>
              <a:rPr lang="ru-RU" b="1" i="1" u="sng" dirty="0" smtClean="0">
                <a:latin typeface="Times New Roman" pitchFamily="18" charset="0"/>
                <a:cs typeface="Times New Roman" pitchFamily="18" charset="0"/>
              </a:rPr>
              <a:t>. Пусть </a:t>
            </a:r>
            <a:r>
              <a:rPr lang="ru-RU" b="1" i="1" u="sng" dirty="0">
                <a:latin typeface="Times New Roman" pitchFamily="18" charset="0"/>
                <a:cs typeface="Times New Roman" pitchFamily="18" charset="0"/>
              </a:rPr>
              <a:t>он: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urokivshkole.ru/wp-content/uploads/2012/10/fon_pp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3370" y="0"/>
            <a:ext cx="917737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sz="31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Содержимое 6" descr="P1160759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3635896" y="2096852"/>
            <a:ext cx="5256584" cy="39424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539552" y="620688"/>
            <a:ext cx="410445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Я горошину возьму,</a:t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выложу дорожку.</a:t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Побежали по дорожке</a:t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Зайчик, белка, козлик.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urokivshkole.ru/wp-content/uploads/2012/10/fon_pp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3370" y="0"/>
            <a:ext cx="9177370" cy="6858000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251520" y="332657"/>
            <a:ext cx="4248472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Рисование манкой (другими мелкими крупами)</a:t>
            </a:r>
          </a:p>
          <a:p>
            <a:r>
              <a:rPr lang="ru-RU" b="1" i="1" dirty="0" smtClean="0"/>
              <a:t>Рисовать </a:t>
            </a:r>
            <a:r>
              <a:rPr lang="ru-RU" b="1" i="1" dirty="0"/>
              <a:t>крупами это не только весело и увлекательно для ребенка </a:t>
            </a:r>
            <a:r>
              <a:rPr lang="ru-RU" b="1" i="1" dirty="0" smtClean="0"/>
              <a:t>- но </a:t>
            </a:r>
            <a:r>
              <a:rPr lang="ru-RU" b="1" i="1" dirty="0"/>
              <a:t>и очень полезно для развития его мелкой моторики, а следовательно и речи, мыслительных процессов. Это благоприятно сказывается так же и на психике ребенка -как и любое игровое взаимодействие с природным материалом.</a:t>
            </a:r>
            <a:endParaRPr lang="ru-RU" dirty="0"/>
          </a:p>
        </p:txBody>
      </p:sp>
      <p:pic>
        <p:nvPicPr>
          <p:cNvPr id="7170" name="Picture 2" descr="C:\Users\Пользователь\Desktop\САДИК\Фото детский сад\группа БОТНАРЬ\P1160731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7" y="2348880"/>
            <a:ext cx="4788024" cy="35910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urokivshkole.ru/wp-content/uploads/2012/10/fon_pp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77370" cy="6858000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539552" y="404665"/>
            <a:ext cx="631844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4000" dirty="0"/>
          </a:p>
          <a:p>
            <a:r>
              <a:rPr lang="ru-RU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«Покорми друга»</a:t>
            </a:r>
            <a:endParaRPr lang="ru-RU" sz="4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Содержимое 6" descr="P1160758.JPG"/>
          <p:cNvPicPr>
            <a:picLocks noGrp="1" noChangeAspect="1"/>
          </p:cNvPicPr>
          <p:nvPr>
            <p:ph idx="4294967295"/>
          </p:nvPr>
        </p:nvPicPr>
        <p:blipFill>
          <a:blip r:embed="rId3" cstate="print"/>
          <a:stretch>
            <a:fillRect/>
          </a:stretch>
        </p:blipFill>
        <p:spPr>
          <a:xfrm>
            <a:off x="3635896" y="1862722"/>
            <a:ext cx="5243587" cy="39320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urokivshkole.ru/wp-content/uploads/2012/10/fon_pp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3370" y="0"/>
            <a:ext cx="9177370" cy="6858000"/>
          </a:xfrm>
          <a:prstGeom prst="rect">
            <a:avLst/>
          </a:prstGeom>
          <a:noFill/>
        </p:spPr>
      </p:pic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685800" y="332656"/>
            <a:ext cx="7772400" cy="1512168"/>
          </a:xfrm>
        </p:spPr>
        <p:txBody>
          <a:bodyPr>
            <a:noAutofit/>
          </a:bodyPr>
          <a:lstStyle/>
          <a:p>
            <a:r>
              <a:rPr lang="ru-RU" sz="32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Мозаика - </a:t>
            </a:r>
            <a:r>
              <a:rPr lang="ru-RU" sz="3200" b="1" u="sng" dirty="0" smtClean="0">
                <a:latin typeface="Times New Roman" pitchFamily="18" charset="0"/>
                <a:cs typeface="Times New Roman" pitchFamily="18" charset="0"/>
              </a:rPr>
              <a:t>способствует развитию мелкой моторики, сообразительности и творческих способностей ребёнка.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 smtClean="0">
                <a:latin typeface="Times New Roman" pitchFamily="18" charset="0"/>
                <a:cs typeface="Times New Roman" pitchFamily="18" charset="0"/>
              </a:rPr>
            </a:b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395536" y="1772816"/>
            <a:ext cx="4176464" cy="1512168"/>
          </a:xfrm>
        </p:spPr>
        <p:txBody>
          <a:bodyPr>
            <a:normAutofit fontScale="85000" lnSpcReduction="20000"/>
          </a:bodyPr>
          <a:lstStyle/>
          <a:p>
            <a:pPr algn="l"/>
            <a:r>
              <a:rPr lang="ru-RU" sz="2800" dirty="0" smtClean="0">
                <a:solidFill>
                  <a:schemeClr val="tx1"/>
                </a:solidFill>
              </a:rPr>
              <a:t>Мы сегодня не гуляли</a:t>
            </a:r>
          </a:p>
          <a:p>
            <a:pPr algn="l"/>
            <a:r>
              <a:rPr lang="ru-RU" sz="2800" dirty="0" smtClean="0">
                <a:solidFill>
                  <a:schemeClr val="tx1"/>
                </a:solidFill>
              </a:rPr>
              <a:t>Мы в мозаику все играли.</a:t>
            </a:r>
          </a:p>
          <a:p>
            <a:pPr algn="l"/>
            <a:r>
              <a:rPr lang="ru-RU" sz="2800" dirty="0" smtClean="0">
                <a:solidFill>
                  <a:schemeClr val="tx1"/>
                </a:solidFill>
              </a:rPr>
              <a:t>Собралась мозаика</a:t>
            </a:r>
          </a:p>
          <a:p>
            <a:pPr algn="l"/>
            <a:r>
              <a:rPr lang="ru-RU" sz="2800" dirty="0" smtClean="0">
                <a:solidFill>
                  <a:schemeClr val="tx1"/>
                </a:solidFill>
              </a:rPr>
              <a:t>Получился – зайка!</a:t>
            </a:r>
            <a:endParaRPr lang="ru-RU" sz="2800" dirty="0">
              <a:solidFill>
                <a:schemeClr val="tx1"/>
              </a:solidFill>
            </a:endParaRPr>
          </a:p>
        </p:txBody>
      </p:sp>
      <p:pic>
        <p:nvPicPr>
          <p:cNvPr id="6" name="Picture 2" descr="C:\Users\Пользователь\Desktop\САДИК\Фото детский сад\группа БОТНАРЬ\P116071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3284984"/>
            <a:ext cx="3596217" cy="26971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Содержимое 7" descr="P116080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11960" y="1844824"/>
            <a:ext cx="4542656" cy="34069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urokivshkole.ru/wp-content/uploads/2012/10/fon_pp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77370" cy="6858000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251520" y="1052736"/>
            <a:ext cx="8892480" cy="42165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Значение </a:t>
            </a:r>
            <a:r>
              <a:rPr lang="ru-RU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развития мелкой </a:t>
            </a:r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моторики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очень </a:t>
            </a:r>
            <a:r>
              <a:rPr lang="ru-RU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велико:</a:t>
            </a:r>
          </a:p>
          <a:p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1. Повышает тонус коры головного мозга.</a:t>
            </a:r>
          </a:p>
          <a:p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2. Развивает речевые центры коры головного мозга.</a:t>
            </a:r>
          </a:p>
          <a:p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3. Стимулирует развитие речи ребенка.</a:t>
            </a:r>
          </a:p>
          <a:p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4. Согласовывает работу понятийного и двигательного центров речи.</a:t>
            </a:r>
          </a:p>
          <a:p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5.Способствует улучшению артикуляционной моторики.</a:t>
            </a:r>
          </a:p>
          <a:p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6. Развивает чувство ритма и </a:t>
            </a:r>
            <a:endParaRPr lang="en-US" sz="24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                        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координацию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движений.</a:t>
            </a:r>
          </a:p>
          <a:p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7. Подготавливает руку к письму.</a:t>
            </a:r>
          </a:p>
          <a:p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8. Поднимает настроение ребенка.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62625" y="4005064"/>
            <a:ext cx="3381375" cy="22479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urokivshkole.ru/wp-content/uploads/2012/10/fon_pp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3370" y="0"/>
            <a:ext cx="9177370" cy="6858000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395536" y="404664"/>
            <a:ext cx="8064896" cy="4134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  <a:p>
            <a:r>
              <a:rPr lang="ru-RU" sz="3600" b="1" u="sng" dirty="0" smtClean="0">
                <a:solidFill>
                  <a:srgbClr val="FF0000"/>
                </a:solidFill>
              </a:rPr>
              <a:t>Конструкторы и наборы строительных материалов - </a:t>
            </a:r>
            <a:r>
              <a:rPr lang="ru-RU" sz="2400" b="1" dirty="0" smtClean="0"/>
              <a:t>эти игрушки способствуют интеллектуальному развитию детей, формированию способностей к техническому творчеству, развивают моторику рук, создают в воображении ребенка некие идеалы цветов и форм. Так же вовлекают наглядно –</a:t>
            </a:r>
          </a:p>
          <a:p>
            <a:r>
              <a:rPr lang="ru-RU" sz="2400" b="1" dirty="0" smtClean="0"/>
              <a:t>образное мышление и память</a:t>
            </a:r>
            <a:r>
              <a:rPr lang="ru-RU" sz="2400" b="1" dirty="0"/>
              <a:t>.</a:t>
            </a:r>
            <a:endParaRPr lang="ru-RU" sz="2400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40273" y="3789040"/>
            <a:ext cx="2627216" cy="24117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urokivshkole.ru/wp-content/uploads/2012/10/fon_pp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3370" y="0"/>
            <a:ext cx="9177370" cy="6858000"/>
          </a:xfrm>
          <a:prstGeom prst="rect">
            <a:avLst/>
          </a:prstGeom>
          <a:noFill/>
        </p:spPr>
      </p:pic>
      <p:pic>
        <p:nvPicPr>
          <p:cNvPr id="6" name="Содержимое 5" descr="P1160797.JPG"/>
          <p:cNvPicPr>
            <a:picLocks noGrp="1" noChangeAspect="1"/>
          </p:cNvPicPr>
          <p:nvPr>
            <p:ph sz="half" idx="4294967295"/>
          </p:nvPr>
        </p:nvPicPr>
        <p:blipFill>
          <a:blip r:embed="rId3" cstate="print"/>
          <a:stretch>
            <a:fillRect/>
          </a:stretch>
        </p:blipFill>
        <p:spPr>
          <a:xfrm>
            <a:off x="0" y="404813"/>
            <a:ext cx="5184775" cy="38877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Содержимое 6" descr="P1160802.JPG"/>
          <p:cNvPicPr>
            <a:picLocks noGrp="1" noChangeAspect="1"/>
          </p:cNvPicPr>
          <p:nvPr>
            <p:ph sz="half" idx="4294967295"/>
          </p:nvPr>
        </p:nvPicPr>
        <p:blipFill>
          <a:blip r:embed="rId4" cstate="print"/>
          <a:stretch>
            <a:fillRect/>
          </a:stretch>
        </p:blipFill>
        <p:spPr>
          <a:xfrm>
            <a:off x="4067944" y="2060848"/>
            <a:ext cx="4835525" cy="36258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urokivshkole.ru/wp-content/uploads/2012/10/fon_pp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3370" y="0"/>
            <a:ext cx="9177370" cy="6858000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323528" y="0"/>
            <a:ext cx="8280920" cy="33547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6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Игры с игрушками – вкладышами </a:t>
            </a:r>
            <a:r>
              <a:rPr lang="ru-RU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пирамидки, пирамидки -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способствуют развитию мелкой моторики рук, самостоятельности, внимания, цветового восприятия, целостного восприятия предмета, логического и ассоциативного мышления ребёнка. Ребёнок учится подбирать фигурки по форме и вставлять их в соответствующие отверстия. Благодаря таким занятиям дети развивают мелкую моторику пальцев рук, а также знакомятся с различными геометрическими фигурами и различными цветами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9220" name="Picture 4" descr="C:\Users\Пользователь\Desktop\P1160734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251520" y="2996952"/>
            <a:ext cx="4422643" cy="33169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221" name="Picture 5" descr="C:\Users\Пользователь\Desktop\P1160735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008" y="3068960"/>
            <a:ext cx="4326632" cy="32449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urokivshkole.ru/wp-content/uploads/2012/10/fon_pp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3370" y="0"/>
            <a:ext cx="9177370" cy="6858000"/>
          </a:xfrm>
          <a:prstGeom prst="rect">
            <a:avLst/>
          </a:prstGeom>
          <a:noFill/>
        </p:spPr>
      </p:pic>
      <p:pic>
        <p:nvPicPr>
          <p:cNvPr id="10242" name="Picture 2" descr="C:\Users\Пользователь\Desktop\САДИК\Фото детский сад\группа БОТНАРЬ\Ботнарь Игрушка\IMG_2868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60648"/>
            <a:ext cx="4536504" cy="3401546"/>
          </a:xfrm>
          <a:prstGeom prst="rect">
            <a:avLst/>
          </a:prstGeom>
          <a:noFill/>
        </p:spPr>
      </p:pic>
      <p:pic>
        <p:nvPicPr>
          <p:cNvPr id="7" name="Picture 3" descr="C:\Users\Пользователь\Desktop\САДИК\Фото детский сад\группа БОТНАРЬ\P1160712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39952" y="2320101"/>
            <a:ext cx="4680520" cy="35108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urokivshkole.ru/wp-content/uploads/2012/10/fon_pp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3370" y="0"/>
            <a:ext cx="9177370" cy="6858000"/>
          </a:xfrm>
          <a:prstGeom prst="rect">
            <a:avLst/>
          </a:prstGeom>
          <a:noFill/>
        </p:spPr>
      </p:pic>
      <p:pic>
        <p:nvPicPr>
          <p:cNvPr id="6" name="Содержимое 5" descr="P1160749.JPG"/>
          <p:cNvPicPr>
            <a:picLocks noGrp="1" noChangeAspect="1"/>
          </p:cNvPicPr>
          <p:nvPr>
            <p:ph sz="half" idx="4294967295"/>
          </p:nvPr>
        </p:nvPicPr>
        <p:blipFill>
          <a:blip r:embed="rId3" cstate="print"/>
          <a:stretch>
            <a:fillRect/>
          </a:stretch>
        </p:blipFill>
        <p:spPr>
          <a:xfrm>
            <a:off x="0" y="404813"/>
            <a:ext cx="5473039" cy="41043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Содержимое 6" descr="IMG_2866.JPG"/>
          <p:cNvPicPr>
            <a:picLocks noGrp="1" noChangeAspect="1"/>
          </p:cNvPicPr>
          <p:nvPr>
            <p:ph sz="half" idx="4294967295"/>
          </p:nvPr>
        </p:nvPicPr>
        <p:blipFill>
          <a:blip r:embed="rId4" cstate="print"/>
          <a:stretch>
            <a:fillRect/>
          </a:stretch>
        </p:blipFill>
        <p:spPr>
          <a:xfrm>
            <a:off x="4355976" y="2166761"/>
            <a:ext cx="4788024" cy="35926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urokivshkole.ru/wp-content/uploads/2012/10/fon_pp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3370" y="0"/>
            <a:ext cx="9177370" cy="6858000"/>
          </a:xfrm>
          <a:prstGeom prst="rect">
            <a:avLst/>
          </a:prstGeom>
          <a:noFill/>
        </p:spPr>
      </p:pic>
      <p:pic>
        <p:nvPicPr>
          <p:cNvPr id="6" name="Содержимое 5" descr="P1160755.JPG"/>
          <p:cNvPicPr>
            <a:picLocks noGrp="1" noChangeAspect="1"/>
          </p:cNvPicPr>
          <p:nvPr>
            <p:ph sz="half" idx="4294967295"/>
          </p:nvPr>
        </p:nvPicPr>
        <p:blipFill>
          <a:blip r:embed="rId3" cstate="print"/>
          <a:stretch>
            <a:fillRect/>
          </a:stretch>
        </p:blipFill>
        <p:spPr>
          <a:xfrm>
            <a:off x="179512" y="332656"/>
            <a:ext cx="4608513" cy="34559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Содержимое 6" descr="P1160757.JPG"/>
          <p:cNvPicPr>
            <a:picLocks noGrp="1" noChangeAspect="1"/>
          </p:cNvPicPr>
          <p:nvPr>
            <p:ph sz="half" idx="4294967295"/>
          </p:nvPr>
        </p:nvPicPr>
        <p:blipFill>
          <a:blip r:embed="rId4" cstate="print"/>
          <a:stretch>
            <a:fillRect/>
          </a:stretch>
        </p:blipFill>
        <p:spPr>
          <a:xfrm>
            <a:off x="4283968" y="2348880"/>
            <a:ext cx="4619625" cy="34655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urokivshkole.ru/wp-content/uploads/2012/10/fon_pp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3370" y="0"/>
            <a:ext cx="9177370" cy="6858000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251520" y="836713"/>
            <a:ext cx="8568952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  <a:p>
            <a:r>
              <a:rPr lang="ru-RU" sz="4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Игры с фольгой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–развивают у детей логику, воображение, внимание, усидчивость; зрительно – моторную координацию, тонкие движения пальцев развивают тактильные ощущения детей. Дети могут заворачивать и разворачивать мелкие предметы, игрушки, стараясь не порвать фольгу, катать скомканные шарики из фольги между ладоней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urokivshkole.ru/wp-content/uploads/2012/10/fon_pp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3370" y="0"/>
            <a:ext cx="9177370" cy="6858000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395536" y="260649"/>
            <a:ext cx="7992888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220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2200" b="1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Заданий </a:t>
            </a:r>
            <a:r>
              <a:rPr lang="ru-RU" sz="2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и упражнений, направленных на развитие мелкой моторики очень много. При желании, особенно, если подключить фантазию и воображение, придумывать их можно бесконечно. И главное здесь -учитывать индивидуальные особенности каждого ребенка, его возраст, настроение, желание и возможности. Умелыми пальцы станут не сразу. Игры и упражнения, пальчиковые разминки, проводимые систематически с самого раннего возраста, помогают детям уверенно держать карандаш и ручку, самостоятельно заплетать косички и шнуровать ботинки, строить из мелких деталей конструктора, лепить из глины и пластилина и т. д. Таким образом, если будут развиваться пальцы рук, то будут развиваться речь и мышление ребенка.</a:t>
            </a:r>
            <a:endParaRPr lang="ru-RU" sz="220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urokivshkole.ru/wp-content/uploads/2012/10/fon_pp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3370" y="0"/>
            <a:ext cx="9177370" cy="6858000"/>
          </a:xfrm>
          <a:prstGeom prst="rect">
            <a:avLst/>
          </a:prstGeom>
          <a:noFill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Содержимое 5" descr="P1160806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457200" y="2348706"/>
            <a:ext cx="4038600" cy="3028950"/>
          </a:xfrm>
        </p:spPr>
      </p:pic>
      <p:pic>
        <p:nvPicPr>
          <p:cNvPr id="7" name="Содержимое 6" descr="IMG_2863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4648200" y="2348706"/>
            <a:ext cx="4038600" cy="30289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urokivshkole.ru/wp-content/uploads/2012/10/fon_pp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3370" y="0"/>
            <a:ext cx="917737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Содержимое 5" descr="IMG_2871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2348706"/>
            <a:ext cx="4038600" cy="3028950"/>
          </a:xfrm>
        </p:spPr>
      </p:pic>
      <p:pic>
        <p:nvPicPr>
          <p:cNvPr id="11266" name="Picture 2" descr="C:\Users\Пользователь\Desktop\САДИК\Фото детский сад\группа БОТНАРЬ\Ботнарь Игрушка\IMG_2874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" y="2348706"/>
            <a:ext cx="4038600" cy="30289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urokivshkole.ru/wp-content/uploads/2012/10/fon_pp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77370" cy="6858000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323528" y="548681"/>
            <a:ext cx="8568952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  <a:p>
            <a:endParaRPr lang="en-US" b="1" dirty="0" smtClean="0">
              <a:solidFill>
                <a:srgbClr val="FF0000"/>
              </a:solidFill>
            </a:endParaRPr>
          </a:p>
          <a:p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Образовательные </a:t>
            </a:r>
            <a:r>
              <a:rPr lang="ru-RU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области, затрагиваемые при развитии мелкой моторики рук: </a:t>
            </a:r>
            <a:endParaRPr lang="ru-RU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i="1" u="sng" dirty="0" smtClean="0">
                <a:solidFill>
                  <a:srgbClr val="FF0000"/>
                </a:solidFill>
              </a:rPr>
              <a:t>Познание</a:t>
            </a:r>
            <a:r>
              <a:rPr lang="en-US" b="1" i="1" u="sng" dirty="0" smtClean="0"/>
              <a:t> </a:t>
            </a:r>
            <a:r>
              <a:rPr lang="ru-RU" b="1" u="sng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u="sng" dirty="0" err="1" smtClean="0">
                <a:latin typeface="Times New Roman" pitchFamily="18" charset="0"/>
                <a:cs typeface="Times New Roman" pitchFamily="18" charset="0"/>
              </a:rPr>
              <a:t>сенсорика</a:t>
            </a:r>
            <a:r>
              <a:rPr lang="ru-RU" sz="2000" b="1" u="sng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2000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u="sng" dirty="0" smtClean="0">
                <a:latin typeface="Times New Roman" pitchFamily="18" charset="0"/>
                <a:cs typeface="Times New Roman" pitchFamily="18" charset="0"/>
              </a:rPr>
              <a:t>РЭМП</a:t>
            </a:r>
            <a:r>
              <a:rPr lang="ru-RU" sz="2000" b="1" u="sng" dirty="0">
                <a:latin typeface="Times New Roman" pitchFamily="18" charset="0"/>
                <a:cs typeface="Times New Roman" pitchFamily="18" charset="0"/>
              </a:rPr>
              <a:t>, окружающий мир, конструирование</a:t>
            </a:r>
          </a:p>
          <a:p>
            <a:r>
              <a:rPr lang="ru-RU" b="1" i="1" u="sng" dirty="0" smtClean="0">
                <a:solidFill>
                  <a:srgbClr val="FF0000"/>
                </a:solidFill>
              </a:rPr>
              <a:t>Коммуникация</a:t>
            </a:r>
            <a:r>
              <a:rPr lang="en-US" b="1" i="1" u="sng" dirty="0" smtClean="0"/>
              <a:t> </a:t>
            </a:r>
            <a:r>
              <a:rPr lang="ru-RU" b="1" i="1" u="sng" dirty="0" smtClean="0"/>
              <a:t>-</a:t>
            </a:r>
            <a:r>
              <a:rPr lang="en-US" b="1" i="1" u="sng" dirty="0" smtClean="0"/>
              <a:t> </a:t>
            </a:r>
            <a:r>
              <a:rPr lang="ru-RU" sz="2000" b="1" u="sng" dirty="0" smtClean="0">
                <a:latin typeface="Times New Roman" pitchFamily="18" charset="0"/>
                <a:cs typeface="Times New Roman" pitchFamily="18" charset="0"/>
              </a:rPr>
              <a:t>овладение </a:t>
            </a:r>
            <a:r>
              <a:rPr lang="ru-RU" sz="2000" b="1" u="sng" dirty="0">
                <a:latin typeface="Times New Roman" pitchFamily="18" charset="0"/>
                <a:cs typeface="Times New Roman" pitchFamily="18" charset="0"/>
              </a:rPr>
              <a:t>средствами общения</a:t>
            </a:r>
            <a:r>
              <a:rPr lang="ru-RU" sz="2000" b="1" u="sng" dirty="0" smtClean="0">
                <a:latin typeface="Times New Roman" pitchFamily="18" charset="0"/>
                <a:cs typeface="Times New Roman" pitchFamily="18" charset="0"/>
              </a:rPr>
              <a:t>,</a:t>
            </a:r>
            <a:endParaRPr lang="en-US" sz="2000" b="1" u="sng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i="1" u="sng" dirty="0" smtClean="0">
                <a:solidFill>
                  <a:srgbClr val="FF0000"/>
                </a:solidFill>
              </a:rPr>
              <a:t> Социализация</a:t>
            </a:r>
            <a:r>
              <a:rPr lang="en-US" b="1" i="1" u="sng" dirty="0" smtClean="0">
                <a:solidFill>
                  <a:srgbClr val="FF0000"/>
                </a:solidFill>
              </a:rPr>
              <a:t> </a:t>
            </a:r>
            <a:r>
              <a:rPr lang="ru-RU" b="1" i="1" u="sng" dirty="0" smtClean="0"/>
              <a:t>-</a:t>
            </a:r>
            <a:r>
              <a:rPr lang="en-US" b="1" i="1" u="sng" dirty="0" smtClean="0"/>
              <a:t> </a:t>
            </a:r>
            <a:r>
              <a:rPr lang="ru-RU" sz="2000" b="1" u="sng" dirty="0" smtClean="0">
                <a:latin typeface="Times New Roman" pitchFamily="18" charset="0"/>
                <a:cs typeface="Times New Roman" pitchFamily="18" charset="0"/>
              </a:rPr>
              <a:t>игры</a:t>
            </a:r>
            <a:r>
              <a:rPr lang="ru-RU" sz="2000" b="1" u="sng" dirty="0"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r>
              <a:rPr lang="ru-RU" b="1" i="1" u="sng" dirty="0">
                <a:solidFill>
                  <a:srgbClr val="FF0000"/>
                </a:solidFill>
              </a:rPr>
              <a:t>Художественное творчество </a:t>
            </a:r>
            <a:r>
              <a:rPr lang="ru-RU" sz="2000" b="1" u="sng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000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u="sng" dirty="0" smtClean="0">
                <a:latin typeface="Times New Roman" pitchFamily="18" charset="0"/>
                <a:cs typeface="Times New Roman" pitchFamily="18" charset="0"/>
              </a:rPr>
              <a:t>рисование</a:t>
            </a:r>
            <a:r>
              <a:rPr lang="ru-RU" sz="2000" b="1" u="sng" dirty="0">
                <a:latin typeface="Times New Roman" pitchFamily="18" charset="0"/>
                <a:cs typeface="Times New Roman" pitchFamily="18" charset="0"/>
              </a:rPr>
              <a:t>, лепка, аппликация, </a:t>
            </a:r>
            <a:r>
              <a:rPr lang="ru-RU" b="1" i="1" u="sng" dirty="0">
                <a:solidFill>
                  <a:srgbClr val="FF0000"/>
                </a:solidFill>
              </a:rPr>
              <a:t>Чтение художественной литературы </a:t>
            </a:r>
            <a:r>
              <a:rPr lang="ru-RU" sz="2000" b="1" u="sng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000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u="sng" dirty="0" smtClean="0">
                <a:latin typeface="Times New Roman" pitchFamily="18" charset="0"/>
                <a:cs typeface="Times New Roman" pitchFamily="18" charset="0"/>
              </a:rPr>
              <a:t>стихи</a:t>
            </a:r>
            <a:r>
              <a:rPr lang="ru-RU" sz="2000" b="1" u="sng" dirty="0">
                <a:latin typeface="Times New Roman" pitchFamily="18" charset="0"/>
                <a:cs typeface="Times New Roman" pitchFamily="18" charset="0"/>
              </a:rPr>
              <a:t>, потешки, сказки</a:t>
            </a:r>
            <a:r>
              <a:rPr lang="ru-RU" b="1" i="1" u="sng" dirty="0"/>
              <a:t>, </a:t>
            </a:r>
          </a:p>
          <a:p>
            <a:r>
              <a:rPr lang="ru-RU" b="1" i="1" u="sng" dirty="0">
                <a:solidFill>
                  <a:srgbClr val="FF0000"/>
                </a:solidFill>
              </a:rPr>
              <a:t>Здоровье, безопасность </a:t>
            </a:r>
            <a:r>
              <a:rPr lang="ru-RU" b="1" i="1" u="sng" dirty="0" smtClean="0"/>
              <a:t>-</a:t>
            </a:r>
            <a:r>
              <a:rPr lang="en-US" b="1" i="1" u="sng" dirty="0" smtClean="0"/>
              <a:t> </a:t>
            </a:r>
            <a:r>
              <a:rPr lang="ru-RU" sz="2000" b="1" u="sng" dirty="0" smtClean="0">
                <a:latin typeface="Times New Roman" pitchFamily="18" charset="0"/>
                <a:cs typeface="Times New Roman" pitchFamily="18" charset="0"/>
              </a:rPr>
              <a:t>бережное </a:t>
            </a:r>
            <a:r>
              <a:rPr lang="ru-RU" sz="2000" b="1" u="sng" dirty="0">
                <a:latin typeface="Times New Roman" pitchFamily="18" charset="0"/>
                <a:cs typeface="Times New Roman" pitchFamily="18" charset="0"/>
              </a:rPr>
              <a:t>отношение к своему здоровью, гигиена, </a:t>
            </a:r>
          </a:p>
          <a:p>
            <a:r>
              <a:rPr lang="ru-RU" b="1" i="1" u="sng" dirty="0">
                <a:solidFill>
                  <a:srgbClr val="FF0000"/>
                </a:solidFill>
              </a:rPr>
              <a:t>Физическая культура </a:t>
            </a:r>
            <a:r>
              <a:rPr lang="ru-RU" sz="2000" b="1" u="sng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000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u="sng" dirty="0" smtClean="0">
                <a:latin typeface="Times New Roman" pitchFamily="18" charset="0"/>
                <a:cs typeface="Times New Roman" pitchFamily="18" charset="0"/>
              </a:rPr>
              <a:t>массаж</a:t>
            </a:r>
            <a:r>
              <a:rPr lang="ru-RU" sz="2000" b="1" u="sng" dirty="0">
                <a:latin typeface="Times New Roman" pitchFamily="18" charset="0"/>
                <a:cs typeface="Times New Roman" pitchFamily="18" charset="0"/>
              </a:rPr>
              <a:t>, пальчиковая гимнастика</a:t>
            </a:r>
            <a:r>
              <a:rPr lang="ru-RU" sz="2000" b="1" u="sng" dirty="0" smtClean="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r>
              <a:rPr lang="ru-RU" sz="2000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u="sng" dirty="0" smtClean="0">
                <a:solidFill>
                  <a:srgbClr val="FF0000"/>
                </a:solidFill>
              </a:rPr>
              <a:t>Музыка</a:t>
            </a:r>
            <a:r>
              <a:rPr lang="en-US" b="1" i="1" u="sng" dirty="0" smtClean="0"/>
              <a:t> </a:t>
            </a:r>
            <a:r>
              <a:rPr lang="ru-RU" sz="2000" b="1" u="sng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000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u="sng" dirty="0" smtClean="0">
                <a:latin typeface="Times New Roman" pitchFamily="18" charset="0"/>
                <a:cs typeface="Times New Roman" pitchFamily="18" charset="0"/>
              </a:rPr>
              <a:t>игра </a:t>
            </a:r>
            <a:r>
              <a:rPr lang="ru-RU" sz="2000" b="1" u="sng" dirty="0">
                <a:latin typeface="Times New Roman" pitchFamily="18" charset="0"/>
                <a:cs typeface="Times New Roman" pitchFamily="18" charset="0"/>
              </a:rPr>
              <a:t>на муз. инструментах, </a:t>
            </a:r>
          </a:p>
          <a:p>
            <a:r>
              <a:rPr lang="ru-RU" b="1" i="1" u="sng" dirty="0" smtClean="0">
                <a:solidFill>
                  <a:srgbClr val="FF0000"/>
                </a:solidFill>
              </a:rPr>
              <a:t>Труд</a:t>
            </a:r>
            <a:r>
              <a:rPr lang="en-US" b="1" i="1" u="sng" dirty="0" smtClean="0"/>
              <a:t> </a:t>
            </a:r>
            <a:r>
              <a:rPr lang="ru-RU" b="1" i="1" u="sng" dirty="0" smtClean="0"/>
              <a:t>-</a:t>
            </a:r>
            <a:r>
              <a:rPr lang="en-US" b="1" i="1" u="sng" dirty="0" smtClean="0"/>
              <a:t> </a:t>
            </a:r>
            <a:r>
              <a:rPr lang="ru-RU" sz="2000" b="1" u="sng" dirty="0" smtClean="0">
                <a:latin typeface="Times New Roman" pitchFamily="18" charset="0"/>
                <a:cs typeface="Times New Roman" pitchFamily="18" charset="0"/>
              </a:rPr>
              <a:t>самообслуживание</a:t>
            </a:r>
            <a:r>
              <a:rPr lang="ru-RU" sz="2000" b="1" u="sng" dirty="0">
                <a:latin typeface="Times New Roman" pitchFamily="18" charset="0"/>
                <a:cs typeface="Times New Roman" pitchFamily="18" charset="0"/>
              </a:rPr>
              <a:t>, поручения 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urokivshkole.ru/wp-content/uploads/2012/10/fon_pp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3370" y="0"/>
            <a:ext cx="9177370" cy="6858000"/>
          </a:xfrm>
          <a:prstGeom prst="rect">
            <a:avLst/>
          </a:prstGeom>
          <a:noFill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Содержимое 5" descr="IMG_2870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457200" y="2348706"/>
            <a:ext cx="4038600" cy="3028950"/>
          </a:xfrm>
        </p:spPr>
      </p:pic>
      <p:pic>
        <p:nvPicPr>
          <p:cNvPr id="7" name="Содержимое 6" descr="IMG_2872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4648200" y="2348706"/>
            <a:ext cx="4038600" cy="30289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://urokivshkole.ru/wp-content/uploads/2012/10/fon_pp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7737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DSC_6583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323527" y="548680"/>
            <a:ext cx="4416491" cy="3312368"/>
          </a:xfrm>
        </p:spPr>
      </p:pic>
      <p:pic>
        <p:nvPicPr>
          <p:cNvPr id="6" name="Содержимое 5" descr="DSC_6587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4078056" y="2348706"/>
            <a:ext cx="4608744" cy="345655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://urokivshkole.ru/wp-content/uploads/2012/10/fon_pp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77370" cy="6858000"/>
          </a:xfrm>
          <a:prstGeom prst="rect">
            <a:avLst/>
          </a:prstGeom>
          <a:noFill/>
        </p:spPr>
      </p:pic>
      <p:pic>
        <p:nvPicPr>
          <p:cNvPr id="5" name="Содержимое 4" descr="P1150337.JPG"/>
          <p:cNvPicPr>
            <a:picLocks noGrp="1" noChangeAspect="1"/>
          </p:cNvPicPr>
          <p:nvPr>
            <p:ph sz="half" idx="4294967295"/>
          </p:nvPr>
        </p:nvPicPr>
        <p:blipFill>
          <a:blip r:embed="rId3" cstate="print"/>
          <a:stretch>
            <a:fillRect/>
          </a:stretch>
        </p:blipFill>
        <p:spPr>
          <a:xfrm>
            <a:off x="395536" y="476672"/>
            <a:ext cx="4975225" cy="3313113"/>
          </a:xfrm>
        </p:spPr>
      </p:pic>
      <p:pic>
        <p:nvPicPr>
          <p:cNvPr id="6" name="Содержимое 5" descr="P1150342.JPG"/>
          <p:cNvPicPr>
            <a:picLocks noGrp="1" noChangeAspect="1"/>
          </p:cNvPicPr>
          <p:nvPr>
            <p:ph sz="half" idx="4294967295"/>
          </p:nvPr>
        </p:nvPicPr>
        <p:blipFill>
          <a:blip r:embed="rId4" cstate="print"/>
          <a:stretch>
            <a:fillRect/>
          </a:stretch>
        </p:blipFill>
        <p:spPr>
          <a:xfrm>
            <a:off x="4644008" y="2924944"/>
            <a:ext cx="4110037" cy="27368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://urokivshkole.ru/wp-content/uploads/2012/10/fon_pp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77370" cy="6858000"/>
          </a:xfrm>
          <a:prstGeom prst="rect">
            <a:avLst/>
          </a:prstGeom>
          <a:noFill/>
        </p:spPr>
      </p:pic>
      <p:pic>
        <p:nvPicPr>
          <p:cNvPr id="5" name="Содержимое 4" descr="P1150344.JPG"/>
          <p:cNvPicPr>
            <a:picLocks noGrp="1" noChangeAspect="1"/>
          </p:cNvPicPr>
          <p:nvPr>
            <p:ph sz="half" idx="4294967295"/>
          </p:nvPr>
        </p:nvPicPr>
        <p:blipFill>
          <a:blip r:embed="rId3" cstate="print"/>
          <a:stretch>
            <a:fillRect/>
          </a:stretch>
        </p:blipFill>
        <p:spPr>
          <a:xfrm>
            <a:off x="467544" y="476672"/>
            <a:ext cx="4436340" cy="2952328"/>
          </a:xfrm>
        </p:spPr>
      </p:pic>
      <p:pic>
        <p:nvPicPr>
          <p:cNvPr id="6" name="Содержимое 5" descr="P1150381.JPG"/>
          <p:cNvPicPr>
            <a:picLocks noGrp="1" noChangeAspect="1"/>
          </p:cNvPicPr>
          <p:nvPr>
            <p:ph sz="half" idx="4294967295"/>
          </p:nvPr>
        </p:nvPicPr>
        <p:blipFill>
          <a:blip r:embed="rId4" cstate="print"/>
          <a:stretch>
            <a:fillRect/>
          </a:stretch>
        </p:blipFill>
        <p:spPr>
          <a:xfrm>
            <a:off x="3707904" y="2420888"/>
            <a:ext cx="4687821" cy="311968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://urokivshkole.ru/wp-content/uploads/2012/10/fon_pp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77370" cy="6858000"/>
          </a:xfrm>
          <a:prstGeom prst="rect">
            <a:avLst/>
          </a:prstGeom>
          <a:noFill/>
        </p:spPr>
      </p:pic>
      <p:pic>
        <p:nvPicPr>
          <p:cNvPr id="5" name="Содержимое 4" descr="P1160718.JPG"/>
          <p:cNvPicPr>
            <a:picLocks noGrp="1" noChangeAspect="1"/>
          </p:cNvPicPr>
          <p:nvPr>
            <p:ph sz="half" idx="4294967295"/>
          </p:nvPr>
        </p:nvPicPr>
        <p:blipFill>
          <a:blip r:embed="rId3" cstate="print"/>
          <a:stretch>
            <a:fillRect/>
          </a:stretch>
        </p:blipFill>
        <p:spPr>
          <a:xfrm>
            <a:off x="539551" y="332656"/>
            <a:ext cx="4512501" cy="3384376"/>
          </a:xfrm>
        </p:spPr>
      </p:pic>
      <p:pic>
        <p:nvPicPr>
          <p:cNvPr id="6" name="Содержимое 5" descr="P1160721.JPG"/>
          <p:cNvPicPr>
            <a:picLocks noGrp="1" noChangeAspect="1"/>
          </p:cNvPicPr>
          <p:nvPr>
            <p:ph sz="half" idx="4294967295"/>
          </p:nvPr>
        </p:nvPicPr>
        <p:blipFill>
          <a:blip r:embed="rId4" cstate="print"/>
          <a:stretch>
            <a:fillRect/>
          </a:stretch>
        </p:blipFill>
        <p:spPr>
          <a:xfrm>
            <a:off x="3995935" y="2348880"/>
            <a:ext cx="4518653" cy="338899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://urokivshkole.ru/wp-content/uploads/2012/10/fon_pp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77370" cy="6858000"/>
          </a:xfrm>
          <a:prstGeom prst="rect">
            <a:avLst/>
          </a:prstGeom>
          <a:noFill/>
        </p:spPr>
      </p:pic>
      <p:pic>
        <p:nvPicPr>
          <p:cNvPr id="6" name="Содержимое 5" descr="P1160744.JPG"/>
          <p:cNvPicPr>
            <a:picLocks noGrp="1" noChangeAspect="1"/>
          </p:cNvPicPr>
          <p:nvPr>
            <p:ph sz="half" idx="4294967295"/>
          </p:nvPr>
        </p:nvPicPr>
        <p:blipFill>
          <a:blip r:embed="rId3" cstate="print"/>
          <a:stretch>
            <a:fillRect/>
          </a:stretch>
        </p:blipFill>
        <p:spPr>
          <a:xfrm>
            <a:off x="4283968" y="2420888"/>
            <a:ext cx="4614664" cy="3460998"/>
          </a:xfrm>
        </p:spPr>
      </p:pic>
      <p:pic>
        <p:nvPicPr>
          <p:cNvPr id="5" name="Содержимое 4" descr="P1160723.JPG"/>
          <p:cNvPicPr>
            <a:picLocks noGrp="1" noChangeAspect="1"/>
          </p:cNvPicPr>
          <p:nvPr>
            <p:ph sz="half" idx="4294967295"/>
          </p:nvPr>
        </p:nvPicPr>
        <p:blipFill>
          <a:blip r:embed="rId4" cstate="print"/>
          <a:stretch>
            <a:fillRect/>
          </a:stretch>
        </p:blipFill>
        <p:spPr>
          <a:xfrm>
            <a:off x="323528" y="404664"/>
            <a:ext cx="4896544" cy="367240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urokivshkole.ru/wp-content/uploads/2012/10/fon_pp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7737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Содержимое 5" descr="IMG_2864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467544" y="1196752"/>
            <a:ext cx="4038600" cy="3028950"/>
          </a:xfrm>
        </p:spPr>
      </p:pic>
      <p:pic>
        <p:nvPicPr>
          <p:cNvPr id="7" name="Содержимое 6" descr="DSC_6582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4648200" y="2348706"/>
            <a:ext cx="4038600" cy="30289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urokivshkole.ru/wp-content/uploads/2012/10/fon_pp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77370" cy="6858000"/>
          </a:xfrm>
          <a:prstGeom prst="rect">
            <a:avLst/>
          </a:prstGeom>
          <a:noFill/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457200" y="2492896"/>
            <a:ext cx="8229600" cy="1368152"/>
          </a:xfrm>
        </p:spPr>
        <p:txBody>
          <a:bodyPr>
            <a:normAutofit fontScale="90000"/>
          </a:bodyPr>
          <a:lstStyle/>
          <a:p>
            <a:r>
              <a:rPr lang="ru-RU" sz="6000" b="1" i="1" dirty="0" smtClean="0">
                <a:solidFill>
                  <a:srgbClr val="FF0000"/>
                </a:solidFill>
              </a:rPr>
              <a:t>Спасибо за внимание!</a:t>
            </a:r>
            <a:endParaRPr lang="ru-RU" sz="6000" b="1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urokivshkole.ru/wp-content/uploads/2012/10/fon_pp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77370" cy="6858000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251520" y="1"/>
            <a:ext cx="8712968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>
              <a:solidFill>
                <a:srgbClr val="FF0000"/>
              </a:solidFill>
            </a:endParaRPr>
          </a:p>
          <a:p>
            <a:r>
              <a:rPr 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Что включает развитие мелкой моторики у детей до трех лет:</a:t>
            </a:r>
          </a:p>
          <a:p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1.Хватательные движения: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Захватывание предмета разной формы всей ладонью одной рукой или двумя руками (погремушки, кубика, мяча и т.д.), для чего необходимо учесть его форму, величину, расположение, детали.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Захватывание предмета или вещества щепотью (тремя пальчиками)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Захватывание предмета двумя пальчиками –указательным и большим (пинцетный захват).</a:t>
            </a:r>
          </a:p>
          <a:p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2. Развитие соотносящих действий: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Умение совмещать два предмета или две части одного предмета (вкладыши,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сортеры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пирамидки, матрешки и другие подобные игрушки).</a:t>
            </a:r>
          </a:p>
          <a:p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3. Развитие движений пальчиков рук –выполнение разнообразных фигур и движений пальчиками(зайчик, волк, домик, стул и другие).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Развиваются эти умения не только в процессе специальной пальчиковой гимнастики, </a:t>
            </a:r>
            <a:r>
              <a:rPr lang="ru-RU">
                <a:latin typeface="Times New Roman" pitchFamily="18" charset="0"/>
                <a:cs typeface="Times New Roman" pitchFamily="18" charset="0"/>
              </a:rPr>
              <a:t>но </a:t>
            </a:r>
            <a:r>
              <a:rPr lang="ru-RU" smtClean="0">
                <a:latin typeface="Times New Roman" pitchFamily="18" charset="0"/>
                <a:cs typeface="Times New Roman" pitchFamily="18" charset="0"/>
              </a:rPr>
              <a:t>и во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время одевания своей одежды на кнопки, пуговицы, молнии,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во время трудовых поручений (с 3 лет —полить, протереть пыль, протереть листья растений губкой, почистить щеткой одежду и других),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в изобразительной деятельности —рисование, лепка, аппликация, конструирование,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в играх —одевание и раздевание кукол в игре, использование предметов –заместителей, изготовление игрушек, атрибутов для своих игр и т.д.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urokivshkole.ru/wp-content/uploads/2012/10/fon_pp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77370" cy="6858000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323528" y="1628800"/>
            <a:ext cx="5544616" cy="40626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  <a:p>
            <a:r>
              <a:rPr lang="ru-RU" sz="2000" dirty="0" smtClean="0"/>
              <a:t>1</a:t>
            </a:r>
            <a:r>
              <a:rPr lang="ru-RU" sz="2000" dirty="0"/>
              <a:t>. Развивать мелкую моторику пальцев, кистей рук;</a:t>
            </a:r>
          </a:p>
          <a:p>
            <a:r>
              <a:rPr lang="ru-RU" sz="2000" dirty="0"/>
              <a:t>2. Развивать точность и координацию движений руки и глаза, гибкость рук, ритмичность;</a:t>
            </a:r>
          </a:p>
          <a:p>
            <a:r>
              <a:rPr lang="ru-RU" sz="2000" dirty="0"/>
              <a:t>3. Совершенствовать движения рук, развивая психические процессы:</a:t>
            </a:r>
          </a:p>
          <a:p>
            <a:r>
              <a:rPr lang="ru-RU" sz="2000" dirty="0"/>
              <a:t>-произвольное внимание; -логическое мышление; -зрительное и слуховое восприятие;</a:t>
            </a:r>
          </a:p>
          <a:p>
            <a:r>
              <a:rPr lang="ru-RU" sz="2000" dirty="0"/>
              <a:t>-память;</a:t>
            </a:r>
          </a:p>
          <a:p>
            <a:r>
              <a:rPr lang="ru-RU" sz="2000" dirty="0"/>
              <a:t>-речь детей.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8144" y="3707992"/>
            <a:ext cx="3032398" cy="2533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539552" y="401201"/>
            <a:ext cx="839966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Работая с детьми раннего возраста по развитию мелкой моторики, я ставлю для себя  следующие цели и задачи:</a:t>
            </a:r>
            <a:endParaRPr lang="ru-RU" sz="28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urokivshkole.ru/wp-content/uploads/2012/10/fon_pp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77370" cy="6858000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539552" y="476672"/>
            <a:ext cx="806489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своей работе я использую комплекс игр и упражнений по развитию мелкой моторики, что обеспечивает возможность саморазвития ребенка, который из всех предложенных ему мероприятий выбирает ту деятельность, которая отвечает его склонностям и интересам, развивая ЛИЧНОСТЬ 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3933056"/>
            <a:ext cx="456654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dirty="0">
                <a:solidFill>
                  <a:srgbClr val="002060"/>
                </a:solidFill>
              </a:rPr>
              <a:t>Это игры и упражнения, пальчиковые игры, изобразительная </a:t>
            </a:r>
            <a:endParaRPr lang="ru-RU" b="1" dirty="0" smtClean="0">
              <a:solidFill>
                <a:srgbClr val="002060"/>
              </a:solidFill>
            </a:endParaRPr>
          </a:p>
          <a:p>
            <a:pPr lvl="0"/>
            <a:r>
              <a:rPr lang="ru-RU" b="1" dirty="0" smtClean="0">
                <a:solidFill>
                  <a:srgbClr val="002060"/>
                </a:solidFill>
              </a:rPr>
              <a:t>деятельность</a:t>
            </a:r>
            <a:r>
              <a:rPr lang="ru-RU" b="1" dirty="0">
                <a:solidFill>
                  <a:srgbClr val="002060"/>
                </a:solidFill>
              </a:rPr>
              <a:t>, массаж рук.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7944" y="3717032"/>
            <a:ext cx="4616263" cy="21709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http://urokivshkole.ru/wp-content/uploads/2012/10/fon_pp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3370" y="0"/>
            <a:ext cx="9177370" cy="6858000"/>
          </a:xfrm>
          <a:prstGeom prst="rect">
            <a:avLst/>
          </a:prstGeom>
          <a:noFill/>
        </p:spPr>
      </p:pic>
      <p:sp>
        <p:nvSpPr>
          <p:cNvPr id="3" name="Скругленный прямоугольник 2"/>
          <p:cNvSpPr/>
          <p:nvPr/>
        </p:nvSpPr>
        <p:spPr>
          <a:xfrm>
            <a:off x="3275856" y="2636912"/>
            <a:ext cx="2448272" cy="1296144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B050"/>
                </a:solidFill>
              </a:rPr>
              <a:t>Крупа, пуговицы, бусы</a:t>
            </a:r>
            <a:endParaRPr lang="ru-RU" sz="2400" b="1" dirty="0">
              <a:solidFill>
                <a:srgbClr val="00B050"/>
              </a:solidFill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331640" y="1844824"/>
            <a:ext cx="1656184" cy="864096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Песок</a:t>
            </a:r>
            <a:endParaRPr lang="ru-RU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3419872" y="1556792"/>
            <a:ext cx="2232248" cy="86409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Пластилин</a:t>
            </a:r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251520" y="260648"/>
            <a:ext cx="2592288" cy="144016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Природный материал</a:t>
            </a:r>
            <a:endParaRPr lang="ru-RU" sz="3200" b="1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6012160" y="1844824"/>
            <a:ext cx="3131840" cy="2016224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Нитки, веревки, ткани, шнурки и .т.д.</a:t>
            </a:r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5148064" y="476672"/>
            <a:ext cx="1872208" cy="936104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Вода</a:t>
            </a:r>
            <a:endParaRPr lang="ru-RU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7271792" y="260648"/>
            <a:ext cx="1872208" cy="1296144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Куклы</a:t>
            </a:r>
            <a:endParaRPr lang="ru-RU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2915816" y="332656"/>
            <a:ext cx="1872208" cy="108012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Бумага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4139952" y="4149080"/>
            <a:ext cx="2520280" cy="1296144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Карандаши, счетные палочки.</a:t>
            </a:r>
            <a:endParaRPr lang="ru-RU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7020272" y="4077072"/>
            <a:ext cx="1872208" cy="864096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ИЗО средства</a:t>
            </a:r>
            <a:r>
              <a:rPr lang="ru-RU" sz="2400" b="1" dirty="0" smtClean="0"/>
              <a:t>.</a:t>
            </a:r>
            <a:endParaRPr lang="ru-RU" sz="2400" b="1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0" y="2708920"/>
            <a:ext cx="349188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Средства  развития </a:t>
            </a:r>
          </a:p>
          <a:p>
            <a:pPr algn="ctr"/>
            <a:r>
              <a:rPr lang="ru-RU" sz="48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мелкой </a:t>
            </a:r>
          </a:p>
          <a:p>
            <a:pPr algn="ctr"/>
            <a:r>
              <a:rPr lang="ru-RU" sz="48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моторики.</a:t>
            </a:r>
            <a:endParaRPr lang="ru-RU" sz="48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urokivshkole.ru/wp-content/uploads/2012/10/fon_pp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3370" y="0"/>
            <a:ext cx="9177370" cy="6858000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323528" y="1844824"/>
            <a:ext cx="6534472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  <a:p>
            <a:r>
              <a:rPr lang="ru-RU" b="1" u="sng" dirty="0" smtClean="0"/>
              <a:t> </a:t>
            </a:r>
            <a:endParaRPr lang="ru-RU" sz="2400" b="1" u="sng" dirty="0"/>
          </a:p>
          <a:p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Ежик в руки мы возьмем, </a:t>
            </a:r>
          </a:p>
          <a:p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Покатаем и потрем. </a:t>
            </a:r>
          </a:p>
          <a:p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Вверх подбросим и поймаем, </a:t>
            </a:r>
          </a:p>
          <a:p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И иголки Посчитаем. </a:t>
            </a:r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Пустим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ежика на стол, </a:t>
            </a:r>
          </a:p>
          <a:p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Ручкой ежика прижмем </a:t>
            </a:r>
          </a:p>
          <a:p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И немножко покатаем … </a:t>
            </a:r>
          </a:p>
          <a:p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Потом ручку поменяем. 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8104" y="3573016"/>
            <a:ext cx="3123059" cy="2048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323528" y="692696"/>
            <a:ext cx="835292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8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Массаж ладоней и пальчиков рук - он оказывает тонизирующее действие на ЦНС, улучшает функции рецепторов.</a:t>
            </a:r>
            <a:endParaRPr lang="ru-RU" sz="28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Городская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508</TotalTime>
  <Words>1660</Words>
  <Application>Microsoft Office PowerPoint</Application>
  <PresentationFormat>Экран (4:3)</PresentationFormat>
  <Paragraphs>159</Paragraphs>
  <Slides>47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47</vt:i4>
      </vt:variant>
    </vt:vector>
  </HeadingPairs>
  <TitlesOfParts>
    <vt:vector size="48" baseType="lpstr">
      <vt:lpstr>Тема Office</vt:lpstr>
      <vt:lpstr>  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   Мы  капусту рубим, рубим, Мы морковку трем, трем, Мы капусту солим, солим, Мы капусту жмем, жмем.  А потом мы в рот кладем. Ам-Ам-Ам и съели.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 Выкладывание из счетных палочек. </vt:lpstr>
      <vt:lpstr>Слайд 25</vt:lpstr>
      <vt:lpstr>   </vt:lpstr>
      <vt:lpstr>Слайд 27</vt:lpstr>
      <vt:lpstr>Слайд 28</vt:lpstr>
      <vt:lpstr>Мозаика - способствует развитию мелкой моторики, сообразительности и творческих способностей ребёнка. 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Спасибо за внимание!</vt:lpstr>
    </vt:vector>
  </TitlesOfParts>
  <Company>Reanimator Extreme Edition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Пользователь</dc:creator>
  <cp:lastModifiedBy>Пользователь</cp:lastModifiedBy>
  <cp:revision>51</cp:revision>
  <dcterms:created xsi:type="dcterms:W3CDTF">2016-04-28T07:58:22Z</dcterms:created>
  <dcterms:modified xsi:type="dcterms:W3CDTF">2016-05-27T09:52:08Z</dcterms:modified>
</cp:coreProperties>
</file>